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4A8D1-914F-4A72-ADD9-9C8D5231550C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9333-33E8-446F-B38B-E0D9C2D9F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4A8D1-914F-4A72-ADD9-9C8D5231550C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9333-33E8-446F-B38B-E0D9C2D9F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4A8D1-914F-4A72-ADD9-9C8D5231550C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9333-33E8-446F-B38B-E0D9C2D9F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4A8D1-914F-4A72-ADD9-9C8D5231550C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9333-33E8-446F-B38B-E0D9C2D9F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4A8D1-914F-4A72-ADD9-9C8D5231550C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9333-33E8-446F-B38B-E0D9C2D9F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4A8D1-914F-4A72-ADD9-9C8D5231550C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9333-33E8-446F-B38B-E0D9C2D9F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4A8D1-914F-4A72-ADD9-9C8D5231550C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9333-33E8-446F-B38B-E0D9C2D9F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4A8D1-914F-4A72-ADD9-9C8D5231550C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9333-33E8-446F-B38B-E0D9C2D9F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4A8D1-914F-4A72-ADD9-9C8D5231550C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9333-33E8-446F-B38B-E0D9C2D9F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4A8D1-914F-4A72-ADD9-9C8D5231550C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9333-33E8-446F-B38B-E0D9C2D9F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4A8D1-914F-4A72-ADD9-9C8D5231550C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9333-33E8-446F-B38B-E0D9C2D9F6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4A8D1-914F-4A72-ADD9-9C8D5231550C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59333-33E8-446F-B38B-E0D9C2D9F6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09600"/>
            <a:ext cx="9144000" cy="2613025"/>
          </a:xfrm>
          <a:ln>
            <a:solidFill>
              <a:schemeClr val="tx2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7200" dirty="0" smtClean="0">
                <a:latin typeface="Old English Text MT" pitchFamily="66" charset="0"/>
              </a:rPr>
              <a:t>The Seven Articles of </a:t>
            </a:r>
            <a:br>
              <a:rPr lang="en-US" sz="7200" dirty="0" smtClean="0">
                <a:latin typeface="Old English Text MT" pitchFamily="66" charset="0"/>
              </a:rPr>
            </a:br>
            <a:r>
              <a:rPr lang="en-US" sz="7200" dirty="0" smtClean="0">
                <a:latin typeface="Old English Text MT" pitchFamily="66" charset="0"/>
              </a:rPr>
              <a:t>the Constitution</a:t>
            </a:r>
            <a:endParaRPr lang="en-US" sz="7200" dirty="0">
              <a:latin typeface="Old English Text M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lackadder ITC" pitchFamily="82" charset="0"/>
              </a:rPr>
              <a:t>By: Mrs. Hudson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lackadder ITC" pitchFamily="82" charset="0"/>
              </a:rPr>
              <a:t>3</a:t>
            </a:r>
            <a:r>
              <a:rPr lang="en-US" baseline="30000" dirty="0" smtClean="0">
                <a:solidFill>
                  <a:schemeClr val="tx2">
                    <a:lumMod val="75000"/>
                  </a:schemeClr>
                </a:solidFill>
                <a:latin typeface="Blackadder ITC" pitchFamily="82" charset="0"/>
              </a:rPr>
              <a:t>rd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lackadder ITC" pitchFamily="82" charset="0"/>
              </a:rPr>
              <a:t> Grade 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lackadder ITC" pitchFamily="82" charset="0"/>
              </a:rPr>
              <a:t>Room 324</a:t>
            </a:r>
          </a:p>
        </p:txBody>
      </p:sp>
      <p:pic>
        <p:nvPicPr>
          <p:cNvPr id="6" name="Picture 5" descr="imagesCA001YE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460698">
            <a:off x="381000" y="4114800"/>
            <a:ext cx="2619375" cy="1743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imagesCANSJ1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14451">
            <a:off x="6455244" y="3825571"/>
            <a:ext cx="1743075" cy="2619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2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Article 1</a:t>
            </a:r>
            <a:endParaRPr lang="en-US" dirty="0">
              <a:latin typeface="Old English Tex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ln>
            <a:solidFill>
              <a:srgbClr val="C00000"/>
            </a:solidFill>
            <a:prstDash val="dash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sz="2800" dirty="0" smtClean="0">
                <a:latin typeface="Bookman Old Style" pitchFamily="18" charset="0"/>
              </a:rPr>
              <a:t>Lists rules for forming and running Congress. </a:t>
            </a:r>
          </a:p>
          <a:p>
            <a:r>
              <a:rPr lang="en-US" sz="2800" dirty="0" smtClean="0">
                <a:latin typeface="Bookman Old Style" pitchFamily="18" charset="0"/>
              </a:rPr>
              <a:t>Divides Congress into two houses:</a:t>
            </a:r>
          </a:p>
          <a:p>
            <a:pPr lvl="1"/>
            <a:r>
              <a:rPr lang="en-US" dirty="0" smtClean="0">
                <a:latin typeface="Bookman Old Style" pitchFamily="18" charset="0"/>
              </a:rPr>
              <a:t>Senate</a:t>
            </a:r>
          </a:p>
          <a:p>
            <a:pPr lvl="1"/>
            <a:r>
              <a:rPr lang="en-US" dirty="0" smtClean="0">
                <a:latin typeface="Bookman Old Style" pitchFamily="18" charset="0"/>
              </a:rPr>
              <a:t>House of Representatives</a:t>
            </a:r>
          </a:p>
          <a:p>
            <a:r>
              <a:rPr lang="en-US" sz="2800" dirty="0" smtClean="0">
                <a:latin typeface="Bookman Old Style" pitchFamily="18" charset="0"/>
              </a:rPr>
              <a:t>Describes the jobs of each house.</a:t>
            </a:r>
          </a:p>
          <a:p>
            <a:r>
              <a:rPr lang="en-US" sz="2800" dirty="0" smtClean="0">
                <a:latin typeface="Bookman Old Style" pitchFamily="18" charset="0"/>
              </a:rPr>
              <a:t>List the powers of the federal government.</a:t>
            </a:r>
          </a:p>
          <a:p>
            <a:pPr lvl="1">
              <a:buNone/>
            </a:pPr>
            <a:endParaRPr lang="en-US" sz="3200" dirty="0" smtClean="0">
              <a:latin typeface="Bookman Old Style" pitchFamily="18" charset="0"/>
            </a:endParaRPr>
          </a:p>
        </p:txBody>
      </p:sp>
      <p:pic>
        <p:nvPicPr>
          <p:cNvPr id="4" name="Picture 3" descr="capit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2667000"/>
            <a:ext cx="2438400" cy="1331495"/>
          </a:xfrm>
          <a:prstGeom prst="rect">
            <a:avLst/>
          </a:prstGeom>
        </p:spPr>
      </p:pic>
      <p:pic>
        <p:nvPicPr>
          <p:cNvPr id="7" name="Picture 6" descr="Capitol-Entrance-Guide-Ma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4648200"/>
            <a:ext cx="2751667" cy="1981200"/>
          </a:xfrm>
          <a:prstGeom prst="rect">
            <a:avLst/>
          </a:prstGeom>
        </p:spPr>
      </p:pic>
      <p:pic>
        <p:nvPicPr>
          <p:cNvPr id="8" name="Picture 7" descr="house of reps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4876800"/>
            <a:ext cx="2647619" cy="1723810"/>
          </a:xfrm>
          <a:prstGeom prst="rect">
            <a:avLst/>
          </a:prstGeom>
        </p:spPr>
      </p:pic>
      <p:pic>
        <p:nvPicPr>
          <p:cNvPr id="10" name="Picture 9" descr="senate1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4800600"/>
            <a:ext cx="2466667" cy="18476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2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Article 2</a:t>
            </a:r>
            <a:endParaRPr lang="en-US" dirty="0">
              <a:latin typeface="Old English Tex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839200" cy="4876800"/>
          </a:xfrm>
          <a:ln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Calls for a President to carry out the nation’s laws.</a:t>
            </a:r>
          </a:p>
          <a:p>
            <a:r>
              <a:rPr lang="en-US" dirty="0" smtClean="0">
                <a:latin typeface="Bookman Old Style" pitchFamily="18" charset="0"/>
              </a:rPr>
              <a:t>Describes rules for electing the President and lists the President’s powers. </a:t>
            </a:r>
          </a:p>
        </p:txBody>
      </p:sp>
      <p:pic>
        <p:nvPicPr>
          <p:cNvPr id="4" name="Picture 3" descr="bi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4038600"/>
            <a:ext cx="3282593" cy="205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2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Article 3</a:t>
            </a:r>
            <a:endParaRPr lang="en-US" dirty="0">
              <a:latin typeface="Old English Tex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ln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endParaRPr lang="en-US" sz="1100" dirty="0" smtClean="0">
              <a:latin typeface="Bookman Old Style" pitchFamily="18" charset="0"/>
            </a:endParaRPr>
          </a:p>
          <a:p>
            <a:r>
              <a:rPr lang="en-US" dirty="0" smtClean="0">
                <a:latin typeface="Bookman Old Style" pitchFamily="18" charset="0"/>
              </a:rPr>
              <a:t>Establishes a Supreme Court.</a:t>
            </a:r>
          </a:p>
          <a:p>
            <a:endParaRPr lang="en-US" sz="1100" dirty="0" smtClean="0">
              <a:latin typeface="Bookman Old Style" pitchFamily="18" charset="0"/>
            </a:endParaRPr>
          </a:p>
          <a:p>
            <a:r>
              <a:rPr lang="en-US" dirty="0" smtClean="0">
                <a:latin typeface="Bookman Old Style" pitchFamily="18" charset="0"/>
              </a:rPr>
              <a:t>Defines and sets out laws for dealing with treason, or disloyalty, against the United States.</a:t>
            </a:r>
          </a:p>
          <a:p>
            <a:pPr>
              <a:buNone/>
            </a:pPr>
            <a:endParaRPr lang="en-US" dirty="0">
              <a:latin typeface="Bookman Old Style" pitchFamily="18" charset="0"/>
            </a:endParaRPr>
          </a:p>
          <a:p>
            <a:pPr>
              <a:buNone/>
            </a:pPr>
            <a:endParaRPr lang="en-US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 </a:t>
            </a:r>
            <a:endParaRPr lang="en-US" dirty="0">
              <a:latin typeface="Bookman Old Style" pitchFamily="18" charset="0"/>
            </a:endParaRPr>
          </a:p>
        </p:txBody>
      </p:sp>
      <p:pic>
        <p:nvPicPr>
          <p:cNvPr id="4" name="Picture 3" descr="supreme cou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4191000"/>
            <a:ext cx="3332813" cy="2209800"/>
          </a:xfrm>
          <a:prstGeom prst="rect">
            <a:avLst/>
          </a:prstGeom>
        </p:spPr>
      </p:pic>
      <p:pic>
        <p:nvPicPr>
          <p:cNvPr id="5" name="Picture 4" descr="supreme-court-justices-20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810000"/>
            <a:ext cx="3873500" cy="2545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2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Article 4</a:t>
            </a:r>
            <a:endParaRPr lang="en-US" dirty="0">
              <a:latin typeface="Old English Tex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5029200"/>
          </a:xfrm>
          <a:ln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Forbids any state from treating a citizen of another state differently from its own citizens. </a:t>
            </a:r>
          </a:p>
          <a:p>
            <a:r>
              <a:rPr lang="en-US" dirty="0" smtClean="0">
                <a:latin typeface="Bookman Old Style" pitchFamily="18" charset="0"/>
              </a:rPr>
              <a:t>Gives Congress the power to admit new states to the union. </a:t>
            </a:r>
          </a:p>
          <a:p>
            <a:pPr>
              <a:buNone/>
            </a:pPr>
            <a:endParaRPr lang="en-US" dirty="0">
              <a:latin typeface="Bookman Old Style" pitchFamily="18" charset="0"/>
            </a:endParaRPr>
          </a:p>
        </p:txBody>
      </p:sp>
      <p:pic>
        <p:nvPicPr>
          <p:cNvPr id="4" name="Picture 3" descr="alas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14350">
            <a:off x="838200" y="4495800"/>
            <a:ext cx="2562225" cy="1781175"/>
          </a:xfrm>
          <a:prstGeom prst="rect">
            <a:avLst/>
          </a:prstGeom>
        </p:spPr>
      </p:pic>
      <p:pic>
        <p:nvPicPr>
          <p:cNvPr id="5" name="Picture 4" descr="hi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4434176"/>
            <a:ext cx="3095625" cy="20237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2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Article 5</a:t>
            </a:r>
            <a:endParaRPr lang="en-US" dirty="0">
              <a:latin typeface="Old English Tex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105400"/>
          </a:xfrm>
          <a:ln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Lists steps for amending, or changing, the Constitution.</a:t>
            </a:r>
          </a:p>
          <a:p>
            <a:pPr>
              <a:buNone/>
            </a:pPr>
            <a:endParaRPr lang="en-US" sz="1600" dirty="0" smtClean="0">
              <a:latin typeface="Bookman Old Style" pitchFamily="18" charset="0"/>
            </a:endParaRPr>
          </a:p>
          <a:p>
            <a:r>
              <a:rPr lang="en-US" dirty="0" smtClean="0">
                <a:latin typeface="Bookman Old Style" pitchFamily="18" charset="0"/>
              </a:rPr>
              <a:t>Changes approved by at lease ¾ of the states become law. </a:t>
            </a:r>
          </a:p>
          <a:p>
            <a:pPr>
              <a:buNone/>
            </a:pPr>
            <a:endParaRPr lang="en-US" dirty="0">
              <a:latin typeface="Bookman Old Style" pitchFamily="18" charset="0"/>
            </a:endParaRPr>
          </a:p>
        </p:txBody>
      </p:sp>
      <p:pic>
        <p:nvPicPr>
          <p:cNvPr id="4" name="Picture 3" descr="imagesCABH05O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343400"/>
            <a:ext cx="2705100" cy="1695450"/>
          </a:xfrm>
          <a:prstGeom prst="rect">
            <a:avLst/>
          </a:prstGeom>
        </p:spPr>
      </p:pic>
      <p:pic>
        <p:nvPicPr>
          <p:cNvPr id="5" name="Picture 4" descr="bear  arms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4343400"/>
            <a:ext cx="2264229" cy="1676400"/>
          </a:xfrm>
          <a:prstGeom prst="rect">
            <a:avLst/>
          </a:prstGeom>
        </p:spPr>
      </p:pic>
      <p:pic>
        <p:nvPicPr>
          <p:cNvPr id="6" name="Picture 5" descr="quartering act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4343400"/>
            <a:ext cx="2057400" cy="16900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2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Article 6</a:t>
            </a:r>
            <a:endParaRPr lang="en-US" dirty="0">
              <a:latin typeface="Old English Tex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5105400"/>
          </a:xfrm>
          <a:ln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Makes the new Constitution the supreme law of the land.</a:t>
            </a:r>
          </a:p>
          <a:p>
            <a:endParaRPr lang="en-US" dirty="0" smtClean="0">
              <a:latin typeface="Bookman Old Style" pitchFamily="18" charset="0"/>
            </a:endParaRPr>
          </a:p>
          <a:p>
            <a:endParaRPr lang="en-US" dirty="0" smtClean="0">
              <a:latin typeface="Bookman Old Style" pitchFamily="18" charset="0"/>
            </a:endParaRPr>
          </a:p>
          <a:p>
            <a:endParaRPr lang="en-US" dirty="0">
              <a:latin typeface="Bookman Old Style" pitchFamily="18" charset="0"/>
            </a:endParaRPr>
          </a:p>
          <a:p>
            <a:endParaRPr lang="en-US" dirty="0" smtClean="0">
              <a:latin typeface="Bookman Old Style" pitchFamily="18" charset="0"/>
            </a:endParaRPr>
          </a:p>
          <a:p>
            <a:endParaRPr lang="en-US" dirty="0">
              <a:latin typeface="Bookman Old Style" pitchFamily="18" charset="0"/>
            </a:endParaRPr>
          </a:p>
          <a:p>
            <a:r>
              <a:rPr lang="en-US" dirty="0" smtClean="0">
                <a:latin typeface="Bookman Old Style" pitchFamily="18" charset="0"/>
              </a:rPr>
              <a:t>Requires al Federal and state officials to support it. </a:t>
            </a:r>
            <a:endParaRPr lang="en-US" dirty="0">
              <a:latin typeface="Bookman Old Style" pitchFamily="18" charset="0"/>
            </a:endParaRPr>
          </a:p>
        </p:txBody>
      </p:sp>
      <p:pic>
        <p:nvPicPr>
          <p:cNvPr id="4" name="Picture 3" descr="quil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2209800"/>
            <a:ext cx="3352800" cy="2601311"/>
          </a:xfrm>
          <a:prstGeom prst="rect">
            <a:avLst/>
          </a:prstGeom>
        </p:spPr>
      </p:pic>
      <p:pic>
        <p:nvPicPr>
          <p:cNvPr id="5" name="Picture 4" descr="robert bentle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3352800"/>
            <a:ext cx="220980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obama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048000"/>
            <a:ext cx="1676400" cy="2427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2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Article 7</a:t>
            </a:r>
            <a:endParaRPr lang="en-US" dirty="0">
              <a:latin typeface="Old English Tex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  <a:ln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Establishes that if at least 9 states ratify, or approve, the Constitution of 1787, it is considered the law of the land. </a:t>
            </a:r>
            <a:endParaRPr lang="en-US" dirty="0">
              <a:latin typeface="Bookman Old Style" pitchFamily="18" charset="0"/>
            </a:endParaRPr>
          </a:p>
        </p:txBody>
      </p:sp>
      <p:pic>
        <p:nvPicPr>
          <p:cNvPr id="4" name="Picture 3" descr="law of the la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293" y="3276600"/>
            <a:ext cx="4170969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205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Seven Articles of  the Constitution</vt:lpstr>
      <vt:lpstr>Article 1</vt:lpstr>
      <vt:lpstr>Article 2</vt:lpstr>
      <vt:lpstr>Article 3</vt:lpstr>
      <vt:lpstr>Article 4</vt:lpstr>
      <vt:lpstr>Article 5</vt:lpstr>
      <vt:lpstr>Article 6</vt:lpstr>
      <vt:lpstr>Article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Seven Articles of  the Constitution</dc:title>
  <dc:creator>Owner</dc:creator>
  <cp:lastModifiedBy>Owner</cp:lastModifiedBy>
  <cp:revision>11</cp:revision>
  <dcterms:created xsi:type="dcterms:W3CDTF">2011-09-26T21:40:15Z</dcterms:created>
  <dcterms:modified xsi:type="dcterms:W3CDTF">2011-09-26T23:22:23Z</dcterms:modified>
</cp:coreProperties>
</file>